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4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6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7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57" r:id="rId2"/>
    <p:sldId id="261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59" r:id="rId11"/>
  </p:sldIdLst>
  <p:sldSz cx="11430000" cy="8572500"/>
  <p:notesSz cx="9926638" cy="679767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minik Kaniewski-Smulczyk" initials="DK" lastIdx="2" clrIdx="0">
    <p:extLst>
      <p:ext uri="{19B8F6BF-5375-455C-9EA6-DF929625EA0E}">
        <p15:presenceInfo xmlns:p15="http://schemas.microsoft.com/office/powerpoint/2012/main" userId="S-1-5-21-3876571917-2764203739-1476313084-143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72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4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pl-PL" sz="24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ŁOSY ODDANE W GŁOSOWANIU W RAMACH </a:t>
            </a:r>
            <a:br>
              <a:rPr lang="pl-PL" sz="24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4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BUDŻETU OBYWATELSKIEGO „ŁÓDZKIE NA PLUS” NA 2025 ROK</a:t>
            </a:r>
            <a:endParaRPr lang="en-US" sz="24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E7D-4853-96F8-162FECFFA5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E7D-4853-96F8-162FECFFA502}"/>
              </c:ext>
            </c:extLst>
          </c:dPt>
          <c:dLbls>
            <c:dLbl>
              <c:idx val="0"/>
              <c:layout>
                <c:manualLayout>
                  <c:x val="-9.7207319808514298E-2"/>
                  <c:y val="-0.2687504193666742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9.4210374718483147E-2"/>
                      <c:h val="0.113339915694819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E7D-4853-96F8-162FECFFA502}"/>
                </c:ext>
              </c:extLst>
            </c:dLbl>
            <c:dLbl>
              <c:idx val="1"/>
              <c:layout>
                <c:manualLayout>
                  <c:x val="6.9157794572979395E-2"/>
                  <c:y val="0.141214054030131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1200" b="1" i="0" u="none" strike="noStrike" kern="120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8.435573301152885E-2"/>
                      <c:h val="0.1107022634794412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E7D-4853-96F8-162FECFFA5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'ważne nieważne'!$A$2:$A$3</c:f>
              <c:strCache>
                <c:ptCount val="2"/>
                <c:pt idx="0">
                  <c:v>głos ważny</c:v>
                </c:pt>
                <c:pt idx="1">
                  <c:v>głos nieważny</c:v>
                </c:pt>
              </c:strCache>
            </c:strRef>
          </c:cat>
          <c:val>
            <c:numRef>
              <c:f>'ważne nieważne'!$B$2:$B$3</c:f>
              <c:numCache>
                <c:formatCode>General</c:formatCode>
                <c:ptCount val="2"/>
                <c:pt idx="0">
                  <c:v>52439</c:v>
                </c:pt>
                <c:pt idx="1">
                  <c:v>6516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E7D-4853-96F8-162FECFFA5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pl-PL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Pula</a:t>
            </a:r>
            <a:r>
              <a:rPr lang="pl-PL" sz="2400" b="1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wojewódzka</a:t>
            </a:r>
            <a:endParaRPr lang="pl-PL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12437335276495039"/>
          <c:y val="7.6468432293638686E-2"/>
          <c:w val="0.85216739148065412"/>
          <c:h val="0.7267040992623720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głosy ważne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0703149038628084E-2"/>
                  <c:y val="5.368717455673074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5AF-4B03-9F4A-D17D56A03F6A}"/>
                </c:ext>
              </c:extLst>
            </c:dLbl>
            <c:dLbl>
              <c:idx val="1"/>
              <c:layout>
                <c:manualLayout>
                  <c:x val="3.2348670372856381E-2"/>
                  <c:y val="-1.431657988179521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5AF-4B03-9F4A-D17D56A03F6A}"/>
                </c:ext>
              </c:extLst>
            </c:dLbl>
            <c:dLbl>
              <c:idx val="2"/>
              <c:layout>
                <c:manualLayout>
                  <c:x val="1.8115255408799571E-2"/>
                  <c:y val="-3.579144970448803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5AF-4B03-9F4A-D17D56A03F6A}"/>
                </c:ext>
              </c:extLst>
            </c:dLbl>
            <c:dLbl>
              <c:idx val="3"/>
              <c:layout>
                <c:manualLayout>
                  <c:x val="2.4584989483370848E-2"/>
                  <c:y val="-5.36871745567333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5AF-4B03-9F4A-D17D56A03F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Arkusz1!$A$2:$A$18</c:f>
              <c:strCache>
                <c:ptCount val="17"/>
                <c:pt idx="0">
                  <c:v>W08</c:v>
                </c:pt>
                <c:pt idx="1">
                  <c:v>W09</c:v>
                </c:pt>
                <c:pt idx="2">
                  <c:v>W17</c:v>
                </c:pt>
                <c:pt idx="3">
                  <c:v>W11</c:v>
                </c:pt>
                <c:pt idx="4">
                  <c:v>W10</c:v>
                </c:pt>
                <c:pt idx="5">
                  <c:v>W12</c:v>
                </c:pt>
                <c:pt idx="6">
                  <c:v>W14</c:v>
                </c:pt>
                <c:pt idx="7">
                  <c:v>W04</c:v>
                </c:pt>
                <c:pt idx="8">
                  <c:v>W01</c:v>
                </c:pt>
                <c:pt idx="9">
                  <c:v>W13</c:v>
                </c:pt>
                <c:pt idx="10">
                  <c:v>W05</c:v>
                </c:pt>
                <c:pt idx="11">
                  <c:v>W03</c:v>
                </c:pt>
                <c:pt idx="12">
                  <c:v>W15</c:v>
                </c:pt>
                <c:pt idx="13">
                  <c:v>W06</c:v>
                </c:pt>
                <c:pt idx="14">
                  <c:v>W19</c:v>
                </c:pt>
                <c:pt idx="15">
                  <c:v>W16</c:v>
                </c:pt>
                <c:pt idx="16">
                  <c:v>W02</c:v>
                </c:pt>
              </c:strCache>
            </c:strRef>
          </c:cat>
          <c:val>
            <c:numRef>
              <c:f>Arkusz1!$B$2:$B$18</c:f>
              <c:numCache>
                <c:formatCode>General</c:formatCode>
                <c:ptCount val="17"/>
                <c:pt idx="0">
                  <c:v>1</c:v>
                </c:pt>
                <c:pt idx="1">
                  <c:v>4</c:v>
                </c:pt>
                <c:pt idx="2">
                  <c:v>7</c:v>
                </c:pt>
                <c:pt idx="3">
                  <c:v>89</c:v>
                </c:pt>
                <c:pt idx="4">
                  <c:v>364</c:v>
                </c:pt>
                <c:pt idx="5">
                  <c:v>414</c:v>
                </c:pt>
                <c:pt idx="6">
                  <c:v>568</c:v>
                </c:pt>
                <c:pt idx="7">
                  <c:v>1091</c:v>
                </c:pt>
                <c:pt idx="8">
                  <c:v>1379</c:v>
                </c:pt>
                <c:pt idx="9">
                  <c:v>3024</c:v>
                </c:pt>
                <c:pt idx="10">
                  <c:v>3055</c:v>
                </c:pt>
                <c:pt idx="11">
                  <c:v>3183</c:v>
                </c:pt>
                <c:pt idx="12">
                  <c:v>4466</c:v>
                </c:pt>
                <c:pt idx="13">
                  <c:v>4994</c:v>
                </c:pt>
                <c:pt idx="14">
                  <c:v>5821</c:v>
                </c:pt>
                <c:pt idx="15">
                  <c:v>6668</c:v>
                </c:pt>
                <c:pt idx="16">
                  <c:v>7404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AF-4B03-9F4A-D17D56A03F6A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głosy nieważne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5AF-4B03-9F4A-D17D56A03F6A}"/>
                </c:ext>
              </c:extLst>
            </c:dLbl>
            <c:dLbl>
              <c:idx val="1"/>
              <c:layout>
                <c:manualLayout>
                  <c:x val="4.0112351262341889E-2"/>
                  <c:y val="7.158289940897607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5AF-4B03-9F4A-D17D56A03F6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5AF-4B03-9F4A-D17D56A03F6A}"/>
                </c:ext>
              </c:extLst>
            </c:dLbl>
            <c:dLbl>
              <c:idx val="3"/>
              <c:layout>
                <c:manualLayout>
                  <c:x val="5.6933659856227205E-2"/>
                  <c:y val="8.947862426122008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5AF-4B03-9F4A-D17D56A03F6A}"/>
                </c:ext>
              </c:extLst>
            </c:dLbl>
            <c:dLbl>
              <c:idx val="4"/>
              <c:layout>
                <c:manualLayout>
                  <c:x val="3.6230510817599121E-2"/>
                  <c:y val="-6.5616899779535833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5AF-4B03-9F4A-D17D56A03F6A}"/>
                </c:ext>
              </c:extLst>
            </c:dLbl>
            <c:dLbl>
              <c:idx val="5"/>
              <c:layout>
                <c:manualLayout>
                  <c:x val="3.75244576325134E-2"/>
                  <c:y val="-6.5616899779535833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5AF-4B03-9F4A-D17D56A03F6A}"/>
                </c:ext>
              </c:extLst>
            </c:dLbl>
            <c:dLbl>
              <c:idx val="6"/>
              <c:layout>
                <c:manualLayout>
                  <c:x val="2.3291042668456594E-2"/>
                  <c:y val="-3.579144970448738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5AF-4B03-9F4A-D17D56A03F6A}"/>
                </c:ext>
              </c:extLst>
            </c:dLbl>
            <c:dLbl>
              <c:idx val="7"/>
              <c:layout>
                <c:manualLayout>
                  <c:x val="4.5288138521998929E-2"/>
                  <c:y val="-6.5616899779535833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5AF-4B03-9F4A-D17D56A03F6A}"/>
                </c:ext>
              </c:extLst>
            </c:dLbl>
            <c:dLbl>
              <c:idx val="8"/>
              <c:layout>
                <c:manualLayout>
                  <c:x val="3.8818404447427651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5AF-4B03-9F4A-D17D56A03F6A}"/>
                </c:ext>
              </c:extLst>
            </c:dLbl>
            <c:dLbl>
              <c:idx val="9"/>
              <c:layout>
                <c:manualLayout>
                  <c:x val="4.2700244892170419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5AF-4B03-9F4A-D17D56A03F6A}"/>
                </c:ext>
              </c:extLst>
            </c:dLbl>
            <c:dLbl>
              <c:idx val="10"/>
              <c:layout>
                <c:manualLayout>
                  <c:x val="4.7876032151827348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5AF-4B03-9F4A-D17D56A03F6A}"/>
                </c:ext>
              </c:extLst>
            </c:dLbl>
            <c:dLbl>
              <c:idx val="11"/>
              <c:layout>
                <c:manualLayout>
                  <c:x val="3.8818404447427651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5AF-4B03-9F4A-D17D56A03F6A}"/>
                </c:ext>
              </c:extLst>
            </c:dLbl>
            <c:dLbl>
              <c:idx val="12"/>
              <c:layout>
                <c:manualLayout>
                  <c:x val="4.5288138521998929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5AF-4B03-9F4A-D17D56A03F6A}"/>
                </c:ext>
              </c:extLst>
            </c:dLbl>
            <c:dLbl>
              <c:idx val="13"/>
              <c:layout>
                <c:manualLayout>
                  <c:x val="4.5288138521998832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5AF-4B03-9F4A-D17D56A03F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Arkusz1!$A$2:$A$18</c:f>
              <c:strCache>
                <c:ptCount val="17"/>
                <c:pt idx="0">
                  <c:v>W08</c:v>
                </c:pt>
                <c:pt idx="1">
                  <c:v>W09</c:v>
                </c:pt>
                <c:pt idx="2">
                  <c:v>W17</c:v>
                </c:pt>
                <c:pt idx="3">
                  <c:v>W11</c:v>
                </c:pt>
                <c:pt idx="4">
                  <c:v>W10</c:v>
                </c:pt>
                <c:pt idx="5">
                  <c:v>W12</c:v>
                </c:pt>
                <c:pt idx="6">
                  <c:v>W14</c:v>
                </c:pt>
                <c:pt idx="7">
                  <c:v>W04</c:v>
                </c:pt>
                <c:pt idx="8">
                  <c:v>W01</c:v>
                </c:pt>
                <c:pt idx="9">
                  <c:v>W13</c:v>
                </c:pt>
                <c:pt idx="10">
                  <c:v>W05</c:v>
                </c:pt>
                <c:pt idx="11">
                  <c:v>W03</c:v>
                </c:pt>
                <c:pt idx="12">
                  <c:v>W15</c:v>
                </c:pt>
                <c:pt idx="13">
                  <c:v>W06</c:v>
                </c:pt>
                <c:pt idx="14">
                  <c:v>W19</c:v>
                </c:pt>
                <c:pt idx="15">
                  <c:v>W16</c:v>
                </c:pt>
                <c:pt idx="16">
                  <c:v>W02</c:v>
                </c:pt>
              </c:strCache>
            </c:strRef>
          </c:cat>
          <c:val>
            <c:numRef>
              <c:f>Arkusz1!$C$2:$C$18</c:f>
              <c:numCache>
                <c:formatCode>General</c:formatCode>
                <c:ptCount val="1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14</c:v>
                </c:pt>
                <c:pt idx="4">
                  <c:v>130</c:v>
                </c:pt>
                <c:pt idx="5">
                  <c:v>77</c:v>
                </c:pt>
                <c:pt idx="6">
                  <c:v>99</c:v>
                </c:pt>
                <c:pt idx="7">
                  <c:v>204</c:v>
                </c:pt>
                <c:pt idx="8">
                  <c:v>150</c:v>
                </c:pt>
                <c:pt idx="9">
                  <c:v>326</c:v>
                </c:pt>
                <c:pt idx="10">
                  <c:v>466</c:v>
                </c:pt>
                <c:pt idx="11">
                  <c:v>186</c:v>
                </c:pt>
                <c:pt idx="12">
                  <c:v>316</c:v>
                </c:pt>
                <c:pt idx="13">
                  <c:v>330</c:v>
                </c:pt>
                <c:pt idx="14">
                  <c:v>827</c:v>
                </c:pt>
                <c:pt idx="15">
                  <c:v>973</c:v>
                </c:pt>
                <c:pt idx="16">
                  <c:v>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AF-4B03-9F4A-D17D56A03F6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47157151"/>
        <c:axId val="447160063"/>
      </c:barChart>
      <c:catAx>
        <c:axId val="447157151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dirty="0">
                    <a:solidFill>
                      <a:schemeClr val="tx1"/>
                    </a:solidFill>
                  </a:rPr>
                  <a:t>Numer projektu zadania</a:t>
                </a:r>
              </a:p>
            </c:rich>
          </c:tx>
          <c:layout>
            <c:manualLayout>
              <c:xMode val="edge"/>
              <c:yMode val="edge"/>
              <c:x val="2.3141372757345641E-2"/>
              <c:y val="0.347684342523046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47160063"/>
        <c:crosses val="autoZero"/>
        <c:auto val="1"/>
        <c:lblAlgn val="ctr"/>
        <c:lblOffset val="100"/>
        <c:noMultiLvlLbl val="0"/>
      </c:catAx>
      <c:valAx>
        <c:axId val="44716006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dirty="0">
                    <a:solidFill>
                      <a:schemeClr val="tx1"/>
                    </a:solidFill>
                  </a:rPr>
                  <a:t>Liczba głosów</a:t>
                </a:r>
              </a:p>
            </c:rich>
          </c:tx>
          <c:layout>
            <c:manualLayout>
              <c:xMode val="edge"/>
              <c:yMode val="edge"/>
              <c:x val="0.44944824885185142"/>
              <c:y val="0.9640403022996570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47157151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dTable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2314214708772306"/>
          <c:y val="0.94906172150954793"/>
          <c:w val="0.24727109673301864"/>
          <c:h val="3.6621698608656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pl-PL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Pula</a:t>
            </a:r>
            <a:r>
              <a:rPr lang="pl-PL" sz="2400" b="1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powiatu łaskiego</a:t>
            </a:r>
            <a:endParaRPr lang="pl-PL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12437335276495039"/>
          <c:y val="7.6468432293638686E-2"/>
          <c:w val="0.85216739148065412"/>
          <c:h val="0.7267040992623720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głosy ważne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7172883113199358E-2"/>
                  <c:y val="1.789572485224270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5AF-4B03-9F4A-D17D56A03F6A}"/>
                </c:ext>
              </c:extLst>
            </c:dLbl>
            <c:dLbl>
              <c:idx val="1"/>
              <c:layout>
                <c:manualLayout>
                  <c:x val="2.0703149038628084E-2"/>
                  <c:y val="5.368717455673074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5AF-4B03-9F4A-D17D56A03F6A}"/>
                </c:ext>
              </c:extLst>
            </c:dLbl>
            <c:dLbl>
              <c:idx val="2"/>
              <c:layout>
                <c:manualLayout>
                  <c:x val="1.2939468149142552E-3"/>
                  <c:y val="-1.78957248522453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5AF-4B03-9F4A-D17D56A03F6A}"/>
                </c:ext>
              </c:extLst>
            </c:dLbl>
            <c:dLbl>
              <c:idx val="3"/>
              <c:layout>
                <c:manualLayout>
                  <c:x val="1.8115255408799571E-2"/>
                  <c:y val="-3.579144970448803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5AF-4B03-9F4A-D17D56A03F6A}"/>
                </c:ext>
              </c:extLst>
            </c:dLbl>
            <c:dLbl>
              <c:idx val="4"/>
              <c:layout>
                <c:manualLayout>
                  <c:x val="2.4584989483370848E-2"/>
                  <c:y val="-5.36871745567333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C98-4C59-BD32-F2CA7771C5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Arkusz1!$A$2:$A$10</c:f>
              <c:strCache>
                <c:ptCount val="9"/>
                <c:pt idx="0">
                  <c:v>ELA08</c:v>
                </c:pt>
                <c:pt idx="1">
                  <c:v>ELA01</c:v>
                </c:pt>
                <c:pt idx="2">
                  <c:v>ELA09</c:v>
                </c:pt>
                <c:pt idx="3">
                  <c:v>ELA02</c:v>
                </c:pt>
                <c:pt idx="4">
                  <c:v>ELA05</c:v>
                </c:pt>
                <c:pt idx="5">
                  <c:v>ELA06</c:v>
                </c:pt>
                <c:pt idx="6">
                  <c:v>ELA04</c:v>
                </c:pt>
                <c:pt idx="7">
                  <c:v>ELA03</c:v>
                </c:pt>
                <c:pt idx="8">
                  <c:v>ELA07</c:v>
                </c:pt>
              </c:strCache>
            </c:strRef>
          </c:cat>
          <c:val>
            <c:numRef>
              <c:f>Arkusz1!$B$2:$B$10</c:f>
              <c:numCache>
                <c:formatCode>General</c:formatCode>
                <c:ptCount val="9"/>
                <c:pt idx="0">
                  <c:v>0</c:v>
                </c:pt>
                <c:pt idx="1">
                  <c:v>3</c:v>
                </c:pt>
                <c:pt idx="2">
                  <c:v>51</c:v>
                </c:pt>
                <c:pt idx="3">
                  <c:v>397</c:v>
                </c:pt>
                <c:pt idx="4">
                  <c:v>592</c:v>
                </c:pt>
                <c:pt idx="5">
                  <c:v>669</c:v>
                </c:pt>
                <c:pt idx="6">
                  <c:v>768</c:v>
                </c:pt>
                <c:pt idx="7">
                  <c:v>840</c:v>
                </c:pt>
                <c:pt idx="8">
                  <c:v>971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AF-4B03-9F4A-D17D56A03F6A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głosy nieważne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5AF-4B03-9F4A-D17D56A03F6A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5AF-4B03-9F4A-D17D56A03F6A}"/>
                </c:ext>
              </c:extLst>
            </c:dLbl>
            <c:dLbl>
              <c:idx val="2"/>
              <c:layout>
                <c:manualLayout>
                  <c:x val="3.2348670372856381E-2"/>
                  <c:y val="-1.78957248522453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5AF-4B03-9F4A-D17D56A03F6A}"/>
                </c:ext>
              </c:extLst>
            </c:dLbl>
            <c:dLbl>
              <c:idx val="3"/>
              <c:layout>
                <c:manualLayout>
                  <c:x val="5.5639713041312995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5AF-4B03-9F4A-D17D56A03F6A}"/>
                </c:ext>
              </c:extLst>
            </c:dLbl>
            <c:dLbl>
              <c:idx val="4"/>
              <c:layout>
                <c:manualLayout>
                  <c:x val="-1.2939468149142552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5AF-4B03-9F4A-D17D56A03F6A}"/>
                </c:ext>
              </c:extLst>
            </c:dLbl>
            <c:dLbl>
              <c:idx val="5"/>
              <c:layout>
                <c:manualLayout>
                  <c:x val="-3.8818404447428603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5AF-4B03-9F4A-D17D56A03F6A}"/>
                </c:ext>
              </c:extLst>
            </c:dLbl>
            <c:dLbl>
              <c:idx val="6"/>
              <c:layout>
                <c:manualLayout>
                  <c:x val="-2.5878936298285105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5AF-4B03-9F4A-D17D56A03F6A}"/>
                </c:ext>
              </c:extLst>
            </c:dLbl>
            <c:dLbl>
              <c:idx val="7"/>
              <c:layout>
                <c:manualLayout>
                  <c:x val="-9.4888336935546631E-17"/>
                  <c:y val="-1.789572485224401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5AF-4B03-9F4A-D17D56A03F6A}"/>
                </c:ext>
              </c:extLst>
            </c:dLbl>
            <c:dLbl>
              <c:idx val="8"/>
              <c:layout>
                <c:manualLayout>
                  <c:x val="-2.5878936298285105E-3"/>
                  <c:y val="-1.6404224944883958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5AF-4B03-9F4A-D17D56A03F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Arkusz1!$A$2:$A$10</c:f>
              <c:strCache>
                <c:ptCount val="9"/>
                <c:pt idx="0">
                  <c:v>ELA08</c:v>
                </c:pt>
                <c:pt idx="1">
                  <c:v>ELA01</c:v>
                </c:pt>
                <c:pt idx="2">
                  <c:v>ELA09</c:v>
                </c:pt>
                <c:pt idx="3">
                  <c:v>ELA02</c:v>
                </c:pt>
                <c:pt idx="4">
                  <c:v>ELA05</c:v>
                </c:pt>
                <c:pt idx="5">
                  <c:v>ELA06</c:v>
                </c:pt>
                <c:pt idx="6">
                  <c:v>ELA04</c:v>
                </c:pt>
                <c:pt idx="7">
                  <c:v>ELA03</c:v>
                </c:pt>
                <c:pt idx="8">
                  <c:v>ELA07</c:v>
                </c:pt>
              </c:strCache>
            </c:strRef>
          </c:cat>
          <c:val>
            <c:numRef>
              <c:f>Arkusz1!$C$2:$C$10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31</c:v>
                </c:pt>
                <c:pt idx="4">
                  <c:v>80</c:v>
                </c:pt>
                <c:pt idx="5">
                  <c:v>88</c:v>
                </c:pt>
                <c:pt idx="6">
                  <c:v>106</c:v>
                </c:pt>
                <c:pt idx="7">
                  <c:v>68</c:v>
                </c:pt>
                <c:pt idx="8">
                  <c:v>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AF-4B03-9F4A-D17D56A03F6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47157151"/>
        <c:axId val="447160063"/>
      </c:barChart>
      <c:catAx>
        <c:axId val="447157151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dirty="0">
                    <a:solidFill>
                      <a:schemeClr val="tx1"/>
                    </a:solidFill>
                  </a:rPr>
                  <a:t>Numer projektu zadania</a:t>
                </a:r>
              </a:p>
            </c:rich>
          </c:tx>
          <c:layout>
            <c:manualLayout>
              <c:xMode val="edge"/>
              <c:yMode val="edge"/>
              <c:x val="2.3141372757345641E-2"/>
              <c:y val="0.347684342523046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47160063"/>
        <c:crosses val="autoZero"/>
        <c:auto val="1"/>
        <c:lblAlgn val="ctr"/>
        <c:lblOffset val="100"/>
        <c:noMultiLvlLbl val="0"/>
      </c:catAx>
      <c:valAx>
        <c:axId val="44716006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dirty="0">
                    <a:solidFill>
                      <a:schemeClr val="tx1"/>
                    </a:solidFill>
                  </a:rPr>
                  <a:t>Liczba głosów</a:t>
                </a:r>
              </a:p>
            </c:rich>
          </c:tx>
          <c:layout>
            <c:manualLayout>
              <c:xMode val="edge"/>
              <c:yMode val="edge"/>
              <c:x val="0.44944824885185142"/>
              <c:y val="0.9640403022996570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47157151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dTable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2314214708772306"/>
          <c:y val="0.94906172150954793"/>
          <c:w val="0.24727109673301864"/>
          <c:h val="3.6621698608656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pl-PL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Pula</a:t>
            </a:r>
            <a:r>
              <a:rPr lang="pl-PL" sz="24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400" b="1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powiatu łowickiego</a:t>
            </a:r>
            <a:endParaRPr lang="pl-PL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12437335276495039"/>
          <c:y val="7.6468432293638686E-2"/>
          <c:w val="0.85216739148065412"/>
          <c:h val="0.7267040992623720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głosy ważne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2939468149142552E-3"/>
                  <c:y val="-1.3123379955907167E-1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5AF-4B03-9F4A-D17D56A03F6A}"/>
                </c:ext>
              </c:extLst>
            </c:dLbl>
            <c:dLbl>
              <c:idx val="1"/>
              <c:layout>
                <c:manualLayout>
                  <c:x val="-2.3722084233886658E-17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5AF-4B03-9F4A-D17D56A03F6A}"/>
                </c:ext>
              </c:extLst>
            </c:dLbl>
            <c:dLbl>
              <c:idx val="2"/>
              <c:layout>
                <c:manualLayout>
                  <c:x val="1.8115255408799571E-2"/>
                  <c:y val="-3.579144970448803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5AF-4B03-9F4A-D17D56A03F6A}"/>
                </c:ext>
              </c:extLst>
            </c:dLbl>
            <c:dLbl>
              <c:idx val="3"/>
              <c:layout>
                <c:manualLayout>
                  <c:x val="2.4584989483370848E-2"/>
                  <c:y val="-5.36871745567333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5AF-4B03-9F4A-D17D56A03F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Arkusz1!$A$2:$A$11</c:f>
              <c:strCache>
                <c:ptCount val="10"/>
                <c:pt idx="0">
                  <c:v>ELC08</c:v>
                </c:pt>
                <c:pt idx="1">
                  <c:v>ELC03</c:v>
                </c:pt>
                <c:pt idx="2">
                  <c:v>ELC07</c:v>
                </c:pt>
                <c:pt idx="3">
                  <c:v>ELC11</c:v>
                </c:pt>
                <c:pt idx="4">
                  <c:v>ELC12</c:v>
                </c:pt>
                <c:pt idx="5">
                  <c:v>ELC04</c:v>
                </c:pt>
                <c:pt idx="6">
                  <c:v>ELC05</c:v>
                </c:pt>
                <c:pt idx="7">
                  <c:v>ELC02</c:v>
                </c:pt>
                <c:pt idx="8">
                  <c:v>ELC14</c:v>
                </c:pt>
                <c:pt idx="9">
                  <c:v>ELC01</c:v>
                </c:pt>
              </c:strCache>
            </c:strRef>
          </c:cat>
          <c:val>
            <c:numRef>
              <c:f>Arkusz1!$B$2:$B$11</c:f>
              <c:numCache>
                <c:formatCode>General</c:formatCode>
                <c:ptCount val="10"/>
                <c:pt idx="0">
                  <c:v>51</c:v>
                </c:pt>
                <c:pt idx="1">
                  <c:v>187</c:v>
                </c:pt>
                <c:pt idx="2">
                  <c:v>317</c:v>
                </c:pt>
                <c:pt idx="3">
                  <c:v>348</c:v>
                </c:pt>
                <c:pt idx="4">
                  <c:v>531</c:v>
                </c:pt>
                <c:pt idx="5">
                  <c:v>573</c:v>
                </c:pt>
                <c:pt idx="6">
                  <c:v>606</c:v>
                </c:pt>
                <c:pt idx="7">
                  <c:v>617</c:v>
                </c:pt>
                <c:pt idx="8">
                  <c:v>736</c:v>
                </c:pt>
                <c:pt idx="9">
                  <c:v>1521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AF-4B03-9F4A-D17D56A03F6A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głosy nieważne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8466829928113613E-2"/>
                  <c:y val="-3.57914497044893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5AF-4B03-9F4A-D17D56A03F6A}"/>
                </c:ext>
              </c:extLst>
            </c:dLbl>
            <c:dLbl>
              <c:idx val="1"/>
              <c:layout>
                <c:manualLayout>
                  <c:x val="-1.2939468149142552E-3"/>
                  <c:y val="-1.789572485224401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5AF-4B03-9F4A-D17D56A03F6A}"/>
                </c:ext>
              </c:extLst>
            </c:dLbl>
            <c:dLbl>
              <c:idx val="2"/>
              <c:layout>
                <c:manualLayout>
                  <c:x val="5.5639713041312995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5AF-4B03-9F4A-D17D56A03F6A}"/>
                </c:ext>
              </c:extLst>
            </c:dLbl>
            <c:dLbl>
              <c:idx val="3"/>
              <c:layout>
                <c:manualLayout>
                  <c:x val="-1.2939468149142552E-3"/>
                  <c:y val="6.5616899779535833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5AF-4B03-9F4A-D17D56A03F6A}"/>
                </c:ext>
              </c:extLst>
            </c:dLbl>
            <c:dLbl>
              <c:idx val="4"/>
              <c:layout>
                <c:manualLayout>
                  <c:x val="3.6230510817599121E-2"/>
                  <c:y val="-6.5616899779535833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5AF-4B03-9F4A-D17D56A03F6A}"/>
                </c:ext>
              </c:extLst>
            </c:dLbl>
            <c:dLbl>
              <c:idx val="5"/>
              <c:layout>
                <c:manualLayout>
                  <c:x val="3.75244576325134E-2"/>
                  <c:y val="-6.5616899779535833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5AF-4B03-9F4A-D17D56A03F6A}"/>
                </c:ext>
              </c:extLst>
            </c:dLbl>
            <c:dLbl>
              <c:idx val="6"/>
              <c:layout>
                <c:manualLayout>
                  <c:x val="0"/>
                  <c:y val="-1.789572485224467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5AF-4B03-9F4A-D17D56A03F6A}"/>
                </c:ext>
              </c:extLst>
            </c:dLbl>
            <c:dLbl>
              <c:idx val="7"/>
              <c:layout>
                <c:manualLayout>
                  <c:x val="-1.2939468149142078E-3"/>
                  <c:y val="-3.2808449889767916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5AF-4B03-9F4A-D17D56A03F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Arkusz1!$A$2:$A$11</c:f>
              <c:strCache>
                <c:ptCount val="10"/>
                <c:pt idx="0">
                  <c:v>ELC08</c:v>
                </c:pt>
                <c:pt idx="1">
                  <c:v>ELC03</c:v>
                </c:pt>
                <c:pt idx="2">
                  <c:v>ELC07</c:v>
                </c:pt>
                <c:pt idx="3">
                  <c:v>ELC11</c:v>
                </c:pt>
                <c:pt idx="4">
                  <c:v>ELC12</c:v>
                </c:pt>
                <c:pt idx="5">
                  <c:v>ELC04</c:v>
                </c:pt>
                <c:pt idx="6">
                  <c:v>ELC05</c:v>
                </c:pt>
                <c:pt idx="7">
                  <c:v>ELC02</c:v>
                </c:pt>
                <c:pt idx="8">
                  <c:v>ELC14</c:v>
                </c:pt>
                <c:pt idx="9">
                  <c:v>ELC01</c:v>
                </c:pt>
              </c:strCache>
            </c:strRef>
          </c:cat>
          <c:val>
            <c:numRef>
              <c:f>Arkusz1!$C$2:$C$11</c:f>
              <c:numCache>
                <c:formatCode>General</c:formatCode>
                <c:ptCount val="10"/>
                <c:pt idx="0">
                  <c:v>30</c:v>
                </c:pt>
                <c:pt idx="1">
                  <c:v>72</c:v>
                </c:pt>
                <c:pt idx="2">
                  <c:v>22</c:v>
                </c:pt>
                <c:pt idx="3">
                  <c:v>135</c:v>
                </c:pt>
                <c:pt idx="4">
                  <c:v>41</c:v>
                </c:pt>
                <c:pt idx="5">
                  <c:v>43</c:v>
                </c:pt>
                <c:pt idx="6">
                  <c:v>78</c:v>
                </c:pt>
                <c:pt idx="7">
                  <c:v>83</c:v>
                </c:pt>
                <c:pt idx="8">
                  <c:v>66</c:v>
                </c:pt>
                <c:pt idx="9">
                  <c:v>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AF-4B03-9F4A-D17D56A03F6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47157151"/>
        <c:axId val="447160063"/>
      </c:barChart>
      <c:catAx>
        <c:axId val="447157151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dirty="0">
                    <a:solidFill>
                      <a:schemeClr val="tx1"/>
                    </a:solidFill>
                  </a:rPr>
                  <a:t>Numer projektu zadania</a:t>
                </a:r>
              </a:p>
            </c:rich>
          </c:tx>
          <c:layout>
            <c:manualLayout>
              <c:xMode val="edge"/>
              <c:yMode val="edge"/>
              <c:x val="2.3141372757345641E-2"/>
              <c:y val="0.347684342523046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47160063"/>
        <c:crosses val="autoZero"/>
        <c:auto val="1"/>
        <c:lblAlgn val="ctr"/>
        <c:lblOffset val="100"/>
        <c:noMultiLvlLbl val="0"/>
      </c:catAx>
      <c:valAx>
        <c:axId val="44716006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dirty="0">
                    <a:solidFill>
                      <a:schemeClr val="tx1"/>
                    </a:solidFill>
                  </a:rPr>
                  <a:t>Liczba głosów</a:t>
                </a:r>
              </a:p>
            </c:rich>
          </c:tx>
          <c:layout>
            <c:manualLayout>
              <c:xMode val="edge"/>
              <c:yMode val="edge"/>
              <c:x val="0.44944824885185142"/>
              <c:y val="0.9640403022996570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47157151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dTable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2314214708772306"/>
          <c:y val="0.94906172150954793"/>
          <c:w val="0.24727109673301864"/>
          <c:h val="3.6621698608656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pl-PL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Pula</a:t>
            </a:r>
            <a:r>
              <a:rPr lang="pl-PL" sz="2400" b="1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powiatu sieradzkiego</a:t>
            </a:r>
            <a:endParaRPr lang="pl-PL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12437335276495039"/>
          <c:y val="7.6468432293638686E-2"/>
          <c:w val="0.85216739148065412"/>
          <c:h val="0.7267040992623720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głosy ważne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4233414964056806E-2"/>
                  <c:y val="3.579144970448803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5AF-4B03-9F4A-D17D56A03F6A}"/>
                </c:ext>
              </c:extLst>
            </c:dLbl>
            <c:dLbl>
              <c:idx val="1"/>
              <c:layout>
                <c:manualLayout>
                  <c:x val="2.1997095853542339E-2"/>
                  <c:y val="-8.947862426122008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5AF-4B03-9F4A-D17D56A03F6A}"/>
                </c:ext>
              </c:extLst>
            </c:dLbl>
            <c:dLbl>
              <c:idx val="2"/>
              <c:layout>
                <c:manualLayout>
                  <c:x val="3.1054723557942122E-2"/>
                  <c:y val="-1.968529733746855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5AF-4B03-9F4A-D17D56A03F6A}"/>
                </c:ext>
              </c:extLst>
            </c:dLbl>
            <c:dLbl>
              <c:idx val="3"/>
              <c:layout>
                <c:manualLayout>
                  <c:x val="3.8818404447427419E-3"/>
                  <c:y val="-3.579144970448738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5AF-4B03-9F4A-D17D56A03F6A}"/>
                </c:ext>
              </c:extLst>
            </c:dLbl>
            <c:dLbl>
              <c:idx val="4"/>
              <c:layout>
                <c:manualLayout>
                  <c:x val="6.4697340745712758E-3"/>
                  <c:y val="-1.789572485224401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41-4657-8511-CC456748A9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Arkusz1!$A$2:$A$9</c:f>
              <c:strCache>
                <c:ptCount val="8"/>
                <c:pt idx="0">
                  <c:v>ESI07</c:v>
                </c:pt>
                <c:pt idx="1">
                  <c:v>ESI10</c:v>
                </c:pt>
                <c:pt idx="2">
                  <c:v>ESI09</c:v>
                </c:pt>
                <c:pt idx="3">
                  <c:v>ESI02</c:v>
                </c:pt>
                <c:pt idx="4">
                  <c:v>ESI06</c:v>
                </c:pt>
                <c:pt idx="5">
                  <c:v>ESI04</c:v>
                </c:pt>
                <c:pt idx="6">
                  <c:v>ESI01</c:v>
                </c:pt>
                <c:pt idx="7">
                  <c:v>ESI03</c:v>
                </c:pt>
              </c:strCache>
            </c:strRef>
          </c:cat>
          <c:val>
            <c:numRef>
              <c:f>Arkusz1!$B$2:$B$9</c:f>
              <c:numCache>
                <c:formatCode>General</c:formatCode>
                <c:ptCount val="8"/>
                <c:pt idx="0">
                  <c:v>0</c:v>
                </c:pt>
                <c:pt idx="1">
                  <c:v>4</c:v>
                </c:pt>
                <c:pt idx="2">
                  <c:v>80</c:v>
                </c:pt>
                <c:pt idx="3">
                  <c:v>288</c:v>
                </c:pt>
                <c:pt idx="4">
                  <c:v>928</c:v>
                </c:pt>
                <c:pt idx="5">
                  <c:v>1080</c:v>
                </c:pt>
                <c:pt idx="6">
                  <c:v>2323</c:v>
                </c:pt>
                <c:pt idx="7">
                  <c:v>2956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AF-4B03-9F4A-D17D56A03F6A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głosy nieważne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5AF-4B03-9F4A-D17D56A03F6A}"/>
                </c:ext>
              </c:extLst>
            </c:dLbl>
            <c:dLbl>
              <c:idx val="1"/>
              <c:layout>
                <c:manualLayout>
                  <c:x val="3.7524457632513372E-2"/>
                  <c:y val="1.968529733746841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5AF-4B03-9F4A-D17D56A03F6A}"/>
                </c:ext>
              </c:extLst>
            </c:dLbl>
            <c:dLbl>
              <c:idx val="2"/>
              <c:layout>
                <c:manualLayout>
                  <c:x val="2.7172883113199334E-2"/>
                  <c:y val="7.158289940897607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5AF-4B03-9F4A-D17D56A03F6A}"/>
                </c:ext>
              </c:extLst>
            </c:dLbl>
            <c:dLbl>
              <c:idx val="3"/>
              <c:layout>
                <c:manualLayout>
                  <c:x val="2.5878936298285079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5AF-4B03-9F4A-D17D56A03F6A}"/>
                </c:ext>
              </c:extLst>
            </c:dLbl>
            <c:dLbl>
              <c:idx val="4"/>
              <c:layout>
                <c:manualLayout>
                  <c:x val="-1.2939468149142552E-3"/>
                  <c:y val="-1.789572485224401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5AF-4B03-9F4A-D17D56A03F6A}"/>
                </c:ext>
              </c:extLst>
            </c:dLbl>
            <c:dLbl>
              <c:idx val="5"/>
              <c:layout>
                <c:manualLayout>
                  <c:x val="0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5AF-4B03-9F4A-D17D56A03F6A}"/>
                </c:ext>
              </c:extLst>
            </c:dLbl>
            <c:dLbl>
              <c:idx val="6"/>
              <c:layout>
                <c:manualLayout>
                  <c:x val="9.4888336935546631E-17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5AF-4B03-9F4A-D17D56A03F6A}"/>
                </c:ext>
              </c:extLst>
            </c:dLbl>
            <c:dLbl>
              <c:idx val="7"/>
              <c:layout>
                <c:manualLayout>
                  <c:x val="0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5AF-4B03-9F4A-D17D56A03F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Arkusz1!$A$2:$A$9</c:f>
              <c:strCache>
                <c:ptCount val="8"/>
                <c:pt idx="0">
                  <c:v>ESI07</c:v>
                </c:pt>
                <c:pt idx="1">
                  <c:v>ESI10</c:v>
                </c:pt>
                <c:pt idx="2">
                  <c:v>ESI09</c:v>
                </c:pt>
                <c:pt idx="3">
                  <c:v>ESI02</c:v>
                </c:pt>
                <c:pt idx="4">
                  <c:v>ESI06</c:v>
                </c:pt>
                <c:pt idx="5">
                  <c:v>ESI04</c:v>
                </c:pt>
                <c:pt idx="6">
                  <c:v>ESI01</c:v>
                </c:pt>
                <c:pt idx="7">
                  <c:v>ESI03</c:v>
                </c:pt>
              </c:strCache>
            </c:strRef>
          </c:cat>
          <c:val>
            <c:numRef>
              <c:f>Arkusz1!$C$2:$C$9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20</c:v>
                </c:pt>
                <c:pt idx="4">
                  <c:v>86</c:v>
                </c:pt>
                <c:pt idx="5">
                  <c:v>125</c:v>
                </c:pt>
                <c:pt idx="6">
                  <c:v>190</c:v>
                </c:pt>
                <c:pt idx="7">
                  <c:v>210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AF-4B03-9F4A-D17D56A03F6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47157151"/>
        <c:axId val="447160063"/>
      </c:barChart>
      <c:catAx>
        <c:axId val="447157151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dirty="0">
                    <a:solidFill>
                      <a:schemeClr val="tx1"/>
                    </a:solidFill>
                  </a:rPr>
                  <a:t>Numer projektu zadania</a:t>
                </a:r>
              </a:p>
            </c:rich>
          </c:tx>
          <c:layout>
            <c:manualLayout>
              <c:xMode val="edge"/>
              <c:yMode val="edge"/>
              <c:x val="2.3141372757345641E-2"/>
              <c:y val="0.347684342523046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47160063"/>
        <c:crosses val="autoZero"/>
        <c:auto val="1"/>
        <c:lblAlgn val="ctr"/>
        <c:lblOffset val="100"/>
        <c:noMultiLvlLbl val="0"/>
      </c:catAx>
      <c:valAx>
        <c:axId val="44716006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dirty="0">
                    <a:solidFill>
                      <a:schemeClr val="tx1"/>
                    </a:solidFill>
                  </a:rPr>
                  <a:t>Liczba głosów</a:t>
                </a:r>
              </a:p>
            </c:rich>
          </c:tx>
          <c:layout>
            <c:manualLayout>
              <c:xMode val="edge"/>
              <c:yMode val="edge"/>
              <c:x val="0.44944824885185142"/>
              <c:y val="0.9640403022996570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47157151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dTable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2314214708772306"/>
          <c:y val="0.94906172150954793"/>
          <c:w val="0.24727109673301864"/>
          <c:h val="3.6621698608656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Pula</a:t>
            </a:r>
            <a:r>
              <a:rPr lang="pl-PL" sz="2400" b="1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powiatu tomaszowskiego</a:t>
            </a:r>
            <a:endParaRPr lang="pl-PL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12437335276495039"/>
          <c:y val="7.6468432293638686E-2"/>
          <c:w val="0.85216739148065412"/>
          <c:h val="0.7267040992623720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głosy ważne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4233414964056806E-2"/>
                  <c:y val="1.789572485224401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5AF-4B03-9F4A-D17D56A03F6A}"/>
                </c:ext>
              </c:extLst>
            </c:dLbl>
            <c:dLbl>
              <c:idx val="1"/>
              <c:layout>
                <c:manualLayout>
                  <c:x val="1.2939468149142552E-3"/>
                  <c:y val="-1.78957248522453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5AF-4B03-9F4A-D17D56A03F6A}"/>
                </c:ext>
              </c:extLst>
            </c:dLbl>
            <c:dLbl>
              <c:idx val="2"/>
              <c:layout>
                <c:manualLayout>
                  <c:x val="3.8818404447427653E-3"/>
                  <c:y val="-1.789572485224467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5AF-4B03-9F4A-D17D56A03F6A}"/>
                </c:ext>
              </c:extLst>
            </c:dLbl>
            <c:dLbl>
              <c:idx val="3"/>
              <c:layout>
                <c:manualLayout>
                  <c:x val="3.8818404447427653E-3"/>
                  <c:y val="-1.789572485224401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5AF-4B03-9F4A-D17D56A03F6A}"/>
                </c:ext>
              </c:extLst>
            </c:dLbl>
            <c:dLbl>
              <c:idx val="4"/>
              <c:layout>
                <c:manualLayout>
                  <c:x val="6.4697340745712758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5A-4DB7-B06B-3BDC687ABA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Arkusz1!$A$2:$A$9</c:f>
              <c:strCache>
                <c:ptCount val="8"/>
                <c:pt idx="0">
                  <c:v>ETM02</c:v>
                </c:pt>
                <c:pt idx="1">
                  <c:v>ETM10</c:v>
                </c:pt>
                <c:pt idx="2">
                  <c:v>ETM07</c:v>
                </c:pt>
                <c:pt idx="3">
                  <c:v>ETM01</c:v>
                </c:pt>
                <c:pt idx="4">
                  <c:v>ETM05</c:v>
                </c:pt>
                <c:pt idx="5">
                  <c:v>ETM04</c:v>
                </c:pt>
                <c:pt idx="6">
                  <c:v>ETM08</c:v>
                </c:pt>
                <c:pt idx="7">
                  <c:v>ETM03</c:v>
                </c:pt>
              </c:strCache>
            </c:strRef>
          </c:cat>
          <c:val>
            <c:numRef>
              <c:f>Arkusz1!$B$2:$B$9</c:f>
              <c:numCache>
                <c:formatCode>General</c:formatCode>
                <c:ptCount val="8"/>
                <c:pt idx="0">
                  <c:v>0</c:v>
                </c:pt>
                <c:pt idx="1">
                  <c:v>105</c:v>
                </c:pt>
                <c:pt idx="2">
                  <c:v>225</c:v>
                </c:pt>
                <c:pt idx="3">
                  <c:v>373</c:v>
                </c:pt>
                <c:pt idx="4">
                  <c:v>585</c:v>
                </c:pt>
                <c:pt idx="5">
                  <c:v>1085</c:v>
                </c:pt>
                <c:pt idx="6">
                  <c:v>1177</c:v>
                </c:pt>
                <c:pt idx="7">
                  <c:v>1991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AF-4B03-9F4A-D17D56A03F6A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głosy nieważne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5AF-4B03-9F4A-D17D56A03F6A}"/>
                </c:ext>
              </c:extLst>
            </c:dLbl>
            <c:dLbl>
              <c:idx val="1"/>
              <c:layout>
                <c:manualLayout>
                  <c:x val="2.8466829928113613E-2"/>
                  <c:y val="-1.78957248522453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5AF-4B03-9F4A-D17D56A03F6A}"/>
                </c:ext>
              </c:extLst>
            </c:dLbl>
            <c:dLbl>
              <c:idx val="2"/>
              <c:layout>
                <c:manualLayout>
                  <c:x val="2.7172883113199334E-2"/>
                  <c:y val="7.158289940897607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5AF-4B03-9F4A-D17D56A03F6A}"/>
                </c:ext>
              </c:extLst>
            </c:dLbl>
            <c:dLbl>
              <c:idx val="3"/>
              <c:layout>
                <c:manualLayout>
                  <c:x val="1.2939468149142552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5AF-4B03-9F4A-D17D56A03F6A}"/>
                </c:ext>
              </c:extLst>
            </c:dLbl>
            <c:dLbl>
              <c:idx val="4"/>
              <c:layout>
                <c:manualLayout>
                  <c:x val="-1.2939468149143025E-3"/>
                  <c:y val="-1.789572485224401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5AF-4B03-9F4A-D17D56A03F6A}"/>
                </c:ext>
              </c:extLst>
            </c:dLbl>
            <c:dLbl>
              <c:idx val="5"/>
              <c:layout>
                <c:manualLayout>
                  <c:x val="0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5AF-4B03-9F4A-D17D56A03F6A}"/>
                </c:ext>
              </c:extLst>
            </c:dLbl>
            <c:dLbl>
              <c:idx val="6"/>
              <c:layout>
                <c:manualLayout>
                  <c:x val="9.4888336935546631E-17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5AF-4B03-9F4A-D17D56A03F6A}"/>
                </c:ext>
              </c:extLst>
            </c:dLbl>
            <c:dLbl>
              <c:idx val="7"/>
              <c:layout>
                <c:manualLayout>
                  <c:x val="0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5AF-4B03-9F4A-D17D56A03F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Arkusz1!$A$2:$A$9</c:f>
              <c:strCache>
                <c:ptCount val="8"/>
                <c:pt idx="0">
                  <c:v>ETM02</c:v>
                </c:pt>
                <c:pt idx="1">
                  <c:v>ETM10</c:v>
                </c:pt>
                <c:pt idx="2">
                  <c:v>ETM07</c:v>
                </c:pt>
                <c:pt idx="3">
                  <c:v>ETM01</c:v>
                </c:pt>
                <c:pt idx="4">
                  <c:v>ETM05</c:v>
                </c:pt>
                <c:pt idx="5">
                  <c:v>ETM04</c:v>
                </c:pt>
                <c:pt idx="6">
                  <c:v>ETM08</c:v>
                </c:pt>
                <c:pt idx="7">
                  <c:v>ETM03</c:v>
                </c:pt>
              </c:strCache>
            </c:strRef>
          </c:cat>
          <c:val>
            <c:numRef>
              <c:f>Arkusz1!$C$2:$C$9</c:f>
              <c:numCache>
                <c:formatCode>General</c:formatCode>
                <c:ptCount val="8"/>
                <c:pt idx="0">
                  <c:v>0</c:v>
                </c:pt>
                <c:pt idx="1">
                  <c:v>8</c:v>
                </c:pt>
                <c:pt idx="2">
                  <c:v>12</c:v>
                </c:pt>
                <c:pt idx="3">
                  <c:v>57</c:v>
                </c:pt>
                <c:pt idx="4">
                  <c:v>50</c:v>
                </c:pt>
                <c:pt idx="5">
                  <c:v>90</c:v>
                </c:pt>
                <c:pt idx="6">
                  <c:v>134</c:v>
                </c:pt>
                <c:pt idx="7">
                  <c:v>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AF-4B03-9F4A-D17D56A03F6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47157151"/>
        <c:axId val="447160063"/>
      </c:barChart>
      <c:catAx>
        <c:axId val="447157151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dirty="0">
                    <a:solidFill>
                      <a:schemeClr val="tx1"/>
                    </a:solidFill>
                  </a:rPr>
                  <a:t>Numer projektu zadania</a:t>
                </a:r>
              </a:p>
            </c:rich>
          </c:tx>
          <c:layout>
            <c:manualLayout>
              <c:xMode val="edge"/>
              <c:yMode val="edge"/>
              <c:x val="2.3141372757345641E-2"/>
              <c:y val="0.347684342523046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47160063"/>
        <c:crosses val="autoZero"/>
        <c:auto val="1"/>
        <c:lblAlgn val="ctr"/>
        <c:lblOffset val="100"/>
        <c:noMultiLvlLbl val="0"/>
      </c:catAx>
      <c:valAx>
        <c:axId val="44716006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dirty="0">
                    <a:solidFill>
                      <a:schemeClr val="tx1"/>
                    </a:solidFill>
                  </a:rPr>
                  <a:t>Liczba głosów</a:t>
                </a:r>
              </a:p>
            </c:rich>
          </c:tx>
          <c:layout>
            <c:manualLayout>
              <c:xMode val="edge"/>
              <c:yMode val="edge"/>
              <c:x val="0.44944824885185142"/>
              <c:y val="0.9640403022996570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47157151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dTable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2314214708772306"/>
          <c:y val="0.94906172150954793"/>
          <c:w val="0.24727109673301864"/>
          <c:h val="3.6621698608656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pl-PL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Pula</a:t>
            </a:r>
            <a:r>
              <a:rPr lang="pl-PL" sz="2400" b="1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powiatu wieluńskiego</a:t>
            </a:r>
            <a:endParaRPr lang="pl-PL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12437335276495039"/>
          <c:y val="7.6468432293638686E-2"/>
          <c:w val="0.85216739148065412"/>
          <c:h val="0.7267040992623720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głosy ważne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2939468149142789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5AF-4B03-9F4A-D17D56A03F6A}"/>
                </c:ext>
              </c:extLst>
            </c:dLbl>
            <c:dLbl>
              <c:idx val="1"/>
              <c:layout>
                <c:manualLayout>
                  <c:x val="1.2939468149142552E-3"/>
                  <c:y val="-1.78957248522453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5AF-4B03-9F4A-D17D56A03F6A}"/>
                </c:ext>
              </c:extLst>
            </c:dLbl>
            <c:dLbl>
              <c:idx val="2"/>
              <c:layout>
                <c:manualLayout>
                  <c:x val="3.8818404447427653E-3"/>
                  <c:y val="-1.789572485224467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5AF-4B03-9F4A-D17D56A03F6A}"/>
                </c:ext>
              </c:extLst>
            </c:dLbl>
            <c:dLbl>
              <c:idx val="3"/>
              <c:layout>
                <c:manualLayout>
                  <c:x val="3.8818404447427653E-3"/>
                  <c:y val="-1.789572485224401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5AF-4B03-9F4A-D17D56A03F6A}"/>
                </c:ext>
              </c:extLst>
            </c:dLbl>
            <c:dLbl>
              <c:idx val="4"/>
              <c:layout>
                <c:manualLayout>
                  <c:x val="6.4697340745712758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5A-4DB7-B06B-3BDC687ABA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Arkusz1!$A$2:$A$12</c:f>
              <c:strCache>
                <c:ptCount val="11"/>
                <c:pt idx="0">
                  <c:v>EWI13</c:v>
                </c:pt>
                <c:pt idx="1">
                  <c:v>EWI20</c:v>
                </c:pt>
                <c:pt idx="2">
                  <c:v>EWI09</c:v>
                </c:pt>
                <c:pt idx="3">
                  <c:v>EWI12</c:v>
                </c:pt>
                <c:pt idx="4">
                  <c:v>EWI18</c:v>
                </c:pt>
                <c:pt idx="5">
                  <c:v>EWI04</c:v>
                </c:pt>
                <c:pt idx="6">
                  <c:v>EWI11</c:v>
                </c:pt>
                <c:pt idx="7">
                  <c:v>EWI10</c:v>
                </c:pt>
                <c:pt idx="8">
                  <c:v>EWI07</c:v>
                </c:pt>
                <c:pt idx="9">
                  <c:v>EWI01</c:v>
                </c:pt>
                <c:pt idx="10">
                  <c:v>EWI14</c:v>
                </c:pt>
              </c:strCache>
            </c:strRef>
          </c:cat>
          <c:val>
            <c:numRef>
              <c:f>Arkusz1!$B$2:$B$12</c:f>
              <c:numCache>
                <c:formatCode>General</c:formatCode>
                <c:ptCount val="11"/>
                <c:pt idx="0">
                  <c:v>111</c:v>
                </c:pt>
                <c:pt idx="1">
                  <c:v>210</c:v>
                </c:pt>
                <c:pt idx="2">
                  <c:v>305</c:v>
                </c:pt>
                <c:pt idx="3">
                  <c:v>314</c:v>
                </c:pt>
                <c:pt idx="4">
                  <c:v>333</c:v>
                </c:pt>
                <c:pt idx="5">
                  <c:v>339</c:v>
                </c:pt>
                <c:pt idx="6">
                  <c:v>515</c:v>
                </c:pt>
                <c:pt idx="7">
                  <c:v>542</c:v>
                </c:pt>
                <c:pt idx="8">
                  <c:v>820</c:v>
                </c:pt>
                <c:pt idx="9">
                  <c:v>904</c:v>
                </c:pt>
                <c:pt idx="10">
                  <c:v>990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AF-4B03-9F4A-D17D56A03F6A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głosy nieważne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011235126234191E-2"/>
                  <c:y val="1.789572485224401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5AF-4B03-9F4A-D17D56A03F6A}"/>
                </c:ext>
              </c:extLst>
            </c:dLbl>
            <c:dLbl>
              <c:idx val="1"/>
              <c:layout>
                <c:manualLayout>
                  <c:x val="2.8466829928113613E-2"/>
                  <c:y val="-1.78957248522453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5AF-4B03-9F4A-D17D56A03F6A}"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5AF-4B03-9F4A-D17D56A03F6A}"/>
                </c:ext>
              </c:extLst>
            </c:dLbl>
            <c:dLbl>
              <c:idx val="3"/>
              <c:layout>
                <c:manualLayout>
                  <c:x val="1.2939468149142552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5AF-4B03-9F4A-D17D56A03F6A}"/>
                </c:ext>
              </c:extLst>
            </c:dLbl>
            <c:dLbl>
              <c:idx val="4"/>
              <c:layout>
                <c:manualLayout>
                  <c:x val="-1.2939468149143025E-3"/>
                  <c:y val="-1.789572485224401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5AF-4B03-9F4A-D17D56A03F6A}"/>
                </c:ext>
              </c:extLst>
            </c:dLbl>
            <c:dLbl>
              <c:idx val="5"/>
              <c:layout>
                <c:manualLayout>
                  <c:x val="0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5AF-4B03-9F4A-D17D56A03F6A}"/>
                </c:ext>
              </c:extLst>
            </c:dLbl>
            <c:dLbl>
              <c:idx val="6"/>
              <c:layout>
                <c:manualLayout>
                  <c:x val="9.4888336935546631E-17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5AF-4B03-9F4A-D17D56A03F6A}"/>
                </c:ext>
              </c:extLst>
            </c:dLbl>
            <c:dLbl>
              <c:idx val="7"/>
              <c:layout>
                <c:manualLayout>
                  <c:x val="0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5AF-4B03-9F4A-D17D56A03F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Arkusz1!$A$2:$A$12</c:f>
              <c:strCache>
                <c:ptCount val="11"/>
                <c:pt idx="0">
                  <c:v>EWI13</c:v>
                </c:pt>
                <c:pt idx="1">
                  <c:v>EWI20</c:v>
                </c:pt>
                <c:pt idx="2">
                  <c:v>EWI09</c:v>
                </c:pt>
                <c:pt idx="3">
                  <c:v>EWI12</c:v>
                </c:pt>
                <c:pt idx="4">
                  <c:v>EWI18</c:v>
                </c:pt>
                <c:pt idx="5">
                  <c:v>EWI04</c:v>
                </c:pt>
                <c:pt idx="6">
                  <c:v>EWI11</c:v>
                </c:pt>
                <c:pt idx="7">
                  <c:v>EWI10</c:v>
                </c:pt>
                <c:pt idx="8">
                  <c:v>EWI07</c:v>
                </c:pt>
                <c:pt idx="9">
                  <c:v>EWI01</c:v>
                </c:pt>
                <c:pt idx="10">
                  <c:v>EWI14</c:v>
                </c:pt>
              </c:strCache>
            </c:strRef>
          </c:cat>
          <c:val>
            <c:numRef>
              <c:f>Arkusz1!$C$2:$C$12</c:f>
              <c:numCache>
                <c:formatCode>General</c:formatCode>
                <c:ptCount val="11"/>
                <c:pt idx="0">
                  <c:v>24</c:v>
                </c:pt>
                <c:pt idx="1">
                  <c:v>15</c:v>
                </c:pt>
                <c:pt idx="2">
                  <c:v>30</c:v>
                </c:pt>
                <c:pt idx="3">
                  <c:v>35</c:v>
                </c:pt>
                <c:pt idx="4">
                  <c:v>40</c:v>
                </c:pt>
                <c:pt idx="5">
                  <c:v>29</c:v>
                </c:pt>
                <c:pt idx="6">
                  <c:v>42</c:v>
                </c:pt>
                <c:pt idx="7">
                  <c:v>84</c:v>
                </c:pt>
                <c:pt idx="8">
                  <c:v>111</c:v>
                </c:pt>
                <c:pt idx="9">
                  <c:v>98</c:v>
                </c:pt>
                <c:pt idx="10">
                  <c:v>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AF-4B03-9F4A-D17D56A03F6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47157151"/>
        <c:axId val="447160063"/>
      </c:barChart>
      <c:catAx>
        <c:axId val="447157151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dirty="0">
                    <a:solidFill>
                      <a:schemeClr val="tx1"/>
                    </a:solidFill>
                  </a:rPr>
                  <a:t>Numer projektu zadania</a:t>
                </a:r>
              </a:p>
            </c:rich>
          </c:tx>
          <c:layout>
            <c:manualLayout>
              <c:xMode val="edge"/>
              <c:yMode val="edge"/>
              <c:x val="2.3141372757345641E-2"/>
              <c:y val="0.347684342523046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47160063"/>
        <c:crosses val="autoZero"/>
        <c:auto val="1"/>
        <c:lblAlgn val="ctr"/>
        <c:lblOffset val="100"/>
        <c:noMultiLvlLbl val="0"/>
      </c:catAx>
      <c:valAx>
        <c:axId val="44716006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dirty="0">
                    <a:solidFill>
                      <a:schemeClr val="tx1"/>
                    </a:solidFill>
                  </a:rPr>
                  <a:t>Liczba głosów</a:t>
                </a:r>
              </a:p>
            </c:rich>
          </c:tx>
          <c:layout>
            <c:manualLayout>
              <c:xMode val="edge"/>
              <c:yMode val="edge"/>
              <c:x val="0.44944824885185142"/>
              <c:y val="0.9640403022996570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47157151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dTable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2314214708772306"/>
          <c:y val="0.94906172150954793"/>
          <c:w val="0.24727109673301864"/>
          <c:h val="3.6621698608656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pl-PL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Pula</a:t>
            </a:r>
            <a:r>
              <a:rPr lang="pl-PL" sz="2400" b="1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powiatu Miasto Łódź</a:t>
            </a:r>
            <a:endParaRPr lang="pl-PL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12437335276495039"/>
          <c:y val="7.6468432293638686E-2"/>
          <c:w val="0.85216739148065412"/>
          <c:h val="0.7267040992623720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głosy ważne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2348670372856381E-2"/>
                  <c:y val="-3.579144970448803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5AF-4B03-9F4A-D17D56A03F6A}"/>
                </c:ext>
              </c:extLst>
            </c:dLbl>
            <c:dLbl>
              <c:idx val="1"/>
              <c:layout>
                <c:manualLayout>
                  <c:x val="2.5878936298285079E-2"/>
                  <c:y val="5.368717455673205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5AF-4B03-9F4A-D17D56A03F6A}"/>
                </c:ext>
              </c:extLst>
            </c:dLbl>
            <c:dLbl>
              <c:idx val="2"/>
              <c:layout>
                <c:manualLayout>
                  <c:x val="2.4584989483370848E-2"/>
                  <c:y val="5.368717455673074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5AF-4B03-9F4A-D17D56A03F6A}"/>
                </c:ext>
              </c:extLst>
            </c:dLbl>
            <c:dLbl>
              <c:idx val="3"/>
              <c:layout>
                <c:manualLayout>
                  <c:x val="3.8818404447427653E-3"/>
                  <c:y val="-1.789572485224401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5AF-4B03-9F4A-D17D56A03F6A}"/>
                </c:ext>
              </c:extLst>
            </c:dLbl>
            <c:dLbl>
              <c:idx val="4"/>
              <c:layout>
                <c:manualLayout>
                  <c:x val="6.4697340745712758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5A-4DB7-B06B-3BDC687ABA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Arkusz1!$A$2:$A$14</c:f>
              <c:strCache>
                <c:ptCount val="13"/>
                <c:pt idx="0">
                  <c:v>ELO10</c:v>
                </c:pt>
                <c:pt idx="1">
                  <c:v>ELO03</c:v>
                </c:pt>
                <c:pt idx="2">
                  <c:v>ELO06</c:v>
                </c:pt>
                <c:pt idx="3">
                  <c:v>ELO05</c:v>
                </c:pt>
                <c:pt idx="4">
                  <c:v>ELO12</c:v>
                </c:pt>
                <c:pt idx="5">
                  <c:v>ELO01</c:v>
                </c:pt>
                <c:pt idx="6">
                  <c:v>ELO18</c:v>
                </c:pt>
                <c:pt idx="7">
                  <c:v>ELO04</c:v>
                </c:pt>
                <c:pt idx="8">
                  <c:v>ELO07</c:v>
                </c:pt>
                <c:pt idx="9">
                  <c:v>ELO16</c:v>
                </c:pt>
                <c:pt idx="10">
                  <c:v>ELO09</c:v>
                </c:pt>
                <c:pt idx="11">
                  <c:v>ELO02</c:v>
                </c:pt>
                <c:pt idx="12">
                  <c:v>ELO15</c:v>
                </c:pt>
              </c:strCache>
            </c:strRef>
          </c:cat>
          <c:val>
            <c:numRef>
              <c:f>Arkusz1!$B$2:$B$14</c:f>
              <c:numCache>
                <c:formatCode>General</c:formatCode>
                <c:ptCount val="13"/>
                <c:pt idx="0">
                  <c:v>2</c:v>
                </c:pt>
                <c:pt idx="1">
                  <c:v>4</c:v>
                </c:pt>
                <c:pt idx="2">
                  <c:v>7</c:v>
                </c:pt>
                <c:pt idx="3">
                  <c:v>39</c:v>
                </c:pt>
                <c:pt idx="4">
                  <c:v>60</c:v>
                </c:pt>
                <c:pt idx="5">
                  <c:v>61</c:v>
                </c:pt>
                <c:pt idx="6">
                  <c:v>214</c:v>
                </c:pt>
                <c:pt idx="7">
                  <c:v>223</c:v>
                </c:pt>
                <c:pt idx="8">
                  <c:v>234</c:v>
                </c:pt>
                <c:pt idx="9">
                  <c:v>268</c:v>
                </c:pt>
                <c:pt idx="10">
                  <c:v>296</c:v>
                </c:pt>
                <c:pt idx="11">
                  <c:v>344</c:v>
                </c:pt>
                <c:pt idx="12">
                  <c:v>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AF-4B03-9F4A-D17D56A03F6A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głosy nieważne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5AF-4B03-9F4A-D17D56A03F6A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5AF-4B03-9F4A-D17D56A03F6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5AF-4B03-9F4A-D17D56A03F6A}"/>
                </c:ext>
              </c:extLst>
            </c:dLbl>
            <c:dLbl>
              <c:idx val="3"/>
              <c:layout>
                <c:manualLayout>
                  <c:x val="2.8466829928113589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5AF-4B03-9F4A-D17D56A03F6A}"/>
                </c:ext>
              </c:extLst>
            </c:dLbl>
            <c:dLbl>
              <c:idx val="4"/>
              <c:layout>
                <c:manualLayout>
                  <c:x val="3.2348670372856381E-2"/>
                  <c:y val="5.368717455673074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5AF-4B03-9F4A-D17D56A03F6A}"/>
                </c:ext>
              </c:extLst>
            </c:dLbl>
            <c:dLbl>
              <c:idx val="5"/>
              <c:layout>
                <c:manualLayout>
                  <c:x val="2.3291042668456594E-2"/>
                  <c:y val="3.579144970448738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5AF-4B03-9F4A-D17D56A03F6A}"/>
                </c:ext>
              </c:extLst>
            </c:dLbl>
            <c:dLbl>
              <c:idx val="6"/>
              <c:layout>
                <c:manualLayout>
                  <c:x val="9.4888336935546631E-17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5AF-4B03-9F4A-D17D56A03F6A}"/>
                </c:ext>
              </c:extLst>
            </c:dLbl>
            <c:dLbl>
              <c:idx val="7"/>
              <c:layout>
                <c:manualLayout>
                  <c:x val="0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5AF-4B03-9F4A-D17D56A03F6A}"/>
                </c:ext>
              </c:extLst>
            </c:dLbl>
            <c:dLbl>
              <c:idx val="11"/>
              <c:layout>
                <c:manualLayout>
                  <c:x val="2.8466829928113613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835-4279-8249-76C1C29639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Arkusz1!$A$2:$A$14</c:f>
              <c:strCache>
                <c:ptCount val="13"/>
                <c:pt idx="0">
                  <c:v>ELO10</c:v>
                </c:pt>
                <c:pt idx="1">
                  <c:v>ELO03</c:v>
                </c:pt>
                <c:pt idx="2">
                  <c:v>ELO06</c:v>
                </c:pt>
                <c:pt idx="3">
                  <c:v>ELO05</c:v>
                </c:pt>
                <c:pt idx="4">
                  <c:v>ELO12</c:v>
                </c:pt>
                <c:pt idx="5">
                  <c:v>ELO01</c:v>
                </c:pt>
                <c:pt idx="6">
                  <c:v>ELO18</c:v>
                </c:pt>
                <c:pt idx="7">
                  <c:v>ELO04</c:v>
                </c:pt>
                <c:pt idx="8">
                  <c:v>ELO07</c:v>
                </c:pt>
                <c:pt idx="9">
                  <c:v>ELO16</c:v>
                </c:pt>
                <c:pt idx="10">
                  <c:v>ELO09</c:v>
                </c:pt>
                <c:pt idx="11">
                  <c:v>ELO02</c:v>
                </c:pt>
                <c:pt idx="12">
                  <c:v>ELO15</c:v>
                </c:pt>
              </c:strCache>
            </c:strRef>
          </c:cat>
          <c:val>
            <c:numRef>
              <c:f>Arkusz1!$C$2:$C$14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9</c:v>
                </c:pt>
                <c:pt idx="7">
                  <c:v>6</c:v>
                </c:pt>
                <c:pt idx="8">
                  <c:v>15</c:v>
                </c:pt>
                <c:pt idx="9">
                  <c:v>33</c:v>
                </c:pt>
                <c:pt idx="10">
                  <c:v>9</c:v>
                </c:pt>
                <c:pt idx="11">
                  <c:v>2</c:v>
                </c:pt>
                <c:pt idx="12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AF-4B03-9F4A-D17D56A03F6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47157151"/>
        <c:axId val="447160063"/>
      </c:barChart>
      <c:catAx>
        <c:axId val="447157151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dirty="0">
                    <a:solidFill>
                      <a:schemeClr val="tx1"/>
                    </a:solidFill>
                  </a:rPr>
                  <a:t>Numer projektu zadania</a:t>
                </a:r>
              </a:p>
            </c:rich>
          </c:tx>
          <c:layout>
            <c:manualLayout>
              <c:xMode val="edge"/>
              <c:yMode val="edge"/>
              <c:x val="2.3141372757345641E-2"/>
              <c:y val="0.347684342523046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47160063"/>
        <c:crosses val="autoZero"/>
        <c:auto val="1"/>
        <c:lblAlgn val="ctr"/>
        <c:lblOffset val="100"/>
        <c:noMultiLvlLbl val="0"/>
      </c:catAx>
      <c:valAx>
        <c:axId val="44716006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dirty="0">
                    <a:solidFill>
                      <a:schemeClr val="tx1"/>
                    </a:solidFill>
                  </a:rPr>
                  <a:t>Liczba głosów</a:t>
                </a:r>
              </a:p>
            </c:rich>
          </c:tx>
          <c:layout>
            <c:manualLayout>
              <c:xMode val="edge"/>
              <c:yMode val="edge"/>
              <c:x val="0.44944824885185142"/>
              <c:y val="0.9640403022996570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47157151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dTable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2314214708772306"/>
          <c:y val="0.94906172150954793"/>
          <c:w val="0.24727109673301864"/>
          <c:h val="3.6621698608656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0.75506</cdr:x>
      <cdr:y>0.7296</cdr:y>
    </cdr:from>
    <cdr:to>
      <cdr:x>0.9591</cdr:x>
      <cdr:y>0.7973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4762F24A-231A-43B3-A53D-052F0337995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7410875" y="5177694"/>
          <a:ext cx="2002613" cy="480466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0.75506</cdr:x>
      <cdr:y>0.7296</cdr:y>
    </cdr:from>
    <cdr:to>
      <cdr:x>0.9591</cdr:x>
      <cdr:y>0.7973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4762F24A-231A-43B3-A53D-052F0337995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7410875" y="5177694"/>
          <a:ext cx="2002613" cy="480466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0.75506</cdr:x>
      <cdr:y>0.7296</cdr:y>
    </cdr:from>
    <cdr:to>
      <cdr:x>0.9591</cdr:x>
      <cdr:y>0.7973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4762F24A-231A-43B3-A53D-052F0337995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7410875" y="5177694"/>
          <a:ext cx="2002613" cy="480466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0.75506</cdr:x>
      <cdr:y>0.7296</cdr:y>
    </cdr:from>
    <cdr:to>
      <cdr:x>0.9591</cdr:x>
      <cdr:y>0.7973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4762F24A-231A-43B3-A53D-052F0337995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7410875" y="5177694"/>
          <a:ext cx="2002613" cy="480466"/>
        </a:xfrm>
        <a:prstGeom xmlns:a="http://schemas.openxmlformats.org/drawingml/2006/main" prst="rect">
          <a:avLst/>
        </a:prstGeom>
      </cdr:spPr>
    </cdr:pic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0.75506</cdr:x>
      <cdr:y>0.7296</cdr:y>
    </cdr:from>
    <cdr:to>
      <cdr:x>0.9591</cdr:x>
      <cdr:y>0.7973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4762F24A-231A-43B3-A53D-052F0337995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7410875" y="5177694"/>
          <a:ext cx="2002613" cy="480466"/>
        </a:xfrm>
        <a:prstGeom xmlns:a="http://schemas.openxmlformats.org/drawingml/2006/main" prst="rect">
          <a:avLst/>
        </a:prstGeom>
      </cdr:spPr>
    </cdr:pic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0.75506</cdr:x>
      <cdr:y>0.7296</cdr:y>
    </cdr:from>
    <cdr:to>
      <cdr:x>0.9591</cdr:x>
      <cdr:y>0.7973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4762F24A-231A-43B3-A53D-052F0337995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7410875" y="5177694"/>
          <a:ext cx="2002613" cy="480466"/>
        </a:xfrm>
        <a:prstGeom xmlns:a="http://schemas.openxmlformats.org/drawingml/2006/main" prst="rect">
          <a:avLst/>
        </a:prstGeom>
      </cdr:spPr>
    </cdr:pic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0.75506</cdr:x>
      <cdr:y>0.7296</cdr:y>
    </cdr:from>
    <cdr:to>
      <cdr:x>0.9591</cdr:x>
      <cdr:y>0.7973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4762F24A-231A-43B3-A53D-052F0337995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7410875" y="5177694"/>
          <a:ext cx="2002613" cy="480466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1761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7789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857250" rtl="0" eaLnBrk="1" latinLnBrk="0" hangingPunct="1">
        <a:lnSpc>
          <a:spcPct val="90000"/>
        </a:lnSpc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4313" indent="-214313" algn="l" defTabSz="857250" rtl="0" eaLnBrk="1" latinLnBrk="0" hangingPunct="1">
        <a:lnSpc>
          <a:spcPct val="90000"/>
        </a:lnSpc>
        <a:spcBef>
          <a:spcPts val="938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1pPr>
      <a:lvl2pPr marL="6429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86" y="-718213"/>
            <a:ext cx="2013450" cy="3600000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336" y="5990956"/>
            <a:ext cx="5276810" cy="1260000"/>
          </a:xfrm>
          <a:prstGeom prst="rect">
            <a:avLst/>
          </a:prstGeom>
        </p:spPr>
      </p:pic>
      <p:sp>
        <p:nvSpPr>
          <p:cNvPr id="5" name="pole tekstowe 4" descr="Prezentacja pod tytułem: Wyniki głosowania budżetu obywatelskiego&#10;„ŁÓDZKIE NA PLUS” na 2025 rok &#10;"/>
          <p:cNvSpPr txBox="1"/>
          <p:nvPr/>
        </p:nvSpPr>
        <p:spPr>
          <a:xfrm>
            <a:off x="901022" y="2881787"/>
            <a:ext cx="9627957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4400" b="1" dirty="0">
                <a:latin typeface="Arial" panose="020B0604020202020204" pitchFamily="34" charset="0"/>
                <a:cs typeface="Arial" panose="020B0604020202020204" pitchFamily="34" charset="0"/>
              </a:rPr>
              <a:t>Wyniki głosowania</a:t>
            </a:r>
            <a:br>
              <a:rPr lang="pl-PL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4400" b="1" dirty="0">
                <a:latin typeface="Arial" panose="020B0604020202020204" pitchFamily="34" charset="0"/>
                <a:cs typeface="Arial" panose="020B0604020202020204" pitchFamily="34" charset="0"/>
              </a:rPr>
              <a:t>w ramach budżetu obywatelskiego </a:t>
            </a:r>
          </a:p>
          <a:p>
            <a:pPr algn="ctr"/>
            <a:r>
              <a:rPr lang="pl-PL" sz="4400" b="1" dirty="0">
                <a:latin typeface="Arial" panose="020B0604020202020204" pitchFamily="34" charset="0"/>
                <a:cs typeface="Arial" panose="020B0604020202020204" pitchFamily="34" charset="0"/>
              </a:rPr>
              <a:t>„ŁÓDZKIE NA PLUS” na 2025 rok </a:t>
            </a:r>
          </a:p>
        </p:txBody>
      </p:sp>
    </p:spTree>
    <p:extLst>
      <p:ext uri="{BB962C8B-B14F-4D97-AF65-F5344CB8AC3E}">
        <p14:creationId xmlns:p14="http://schemas.microsoft.com/office/powerpoint/2010/main" val="3623084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055" y="7047533"/>
            <a:ext cx="3024027" cy="722079"/>
          </a:xfrm>
          <a:prstGeom prst="rect">
            <a:avLst/>
          </a:prstGeom>
        </p:spPr>
      </p:pic>
      <p:graphicFrame>
        <p:nvGraphicFramePr>
          <p:cNvPr id="6" name="Wykres 5" descr="Wykres kołowy przedstawiający zestawienie głosów ważnych i nieważnych oddanych w głosowaniu w ramach budżetu obywatelskiego łódzkie na plus na 2025 rok:&#10;- głosy ważne - 52439 głosów&#10;- głosy nieważne - 6516 głosów">
            <a:extLst>
              <a:ext uri="{FF2B5EF4-FFF2-40B4-BE49-F238E27FC236}">
                <a16:creationId xmlns:a16="http://schemas.microsoft.com/office/drawing/2014/main" id="{58ED89C3-B4A9-490C-924D-B8CF50DDE4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5823061"/>
              </p:ext>
            </p:extLst>
          </p:nvPr>
        </p:nvGraphicFramePr>
        <p:xfrm>
          <a:off x="1030917" y="802888"/>
          <a:ext cx="9368165" cy="6490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52411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Wykres 6" descr="Wykres słupkowy przedstawiający zestawienie głosów ważnych i nieważnych oddanych w ramach puli wojewódzkiej w głosowaniu na zadania budżetu obywatelskiego województwa łódzkiego na 2025 rok">
            <a:extLst>
              <a:ext uri="{FF2B5EF4-FFF2-40B4-BE49-F238E27FC236}">
                <a16:creationId xmlns:a16="http://schemas.microsoft.com/office/drawing/2014/main" id="{48207820-B022-439E-865C-7672761518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0171559"/>
              </p:ext>
            </p:extLst>
          </p:nvPr>
        </p:nvGraphicFramePr>
        <p:xfrm>
          <a:off x="807534" y="737916"/>
          <a:ext cx="9814932" cy="7096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1473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Wykres 6" descr="Wykres słupkowy przedstawiający zestawienie głosów ważnych i nieważnych oddanych w ramach puli powiatu łaskiego w głosowaniu na zadania budżetu obywatelskiego województwa łódzkiego na 2025 rok">
            <a:extLst>
              <a:ext uri="{FF2B5EF4-FFF2-40B4-BE49-F238E27FC236}">
                <a16:creationId xmlns:a16="http://schemas.microsoft.com/office/drawing/2014/main" id="{48207820-B022-439E-865C-7672761518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2171804"/>
              </p:ext>
            </p:extLst>
          </p:nvPr>
        </p:nvGraphicFramePr>
        <p:xfrm>
          <a:off x="807534" y="737916"/>
          <a:ext cx="9814932" cy="7096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1705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Wykres 6" descr="Wykres słupkowy przedstawiający zestawienie głosów ważnych i nieważnych oddanych w ramach puli powiatu łowickiego w głosowaniu na zadania budżetu obywatelskiego województwa łódzkiego na 2025 rok">
            <a:extLst>
              <a:ext uri="{FF2B5EF4-FFF2-40B4-BE49-F238E27FC236}">
                <a16:creationId xmlns:a16="http://schemas.microsoft.com/office/drawing/2014/main" id="{48207820-B022-439E-865C-7672761518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9594055"/>
              </p:ext>
            </p:extLst>
          </p:nvPr>
        </p:nvGraphicFramePr>
        <p:xfrm>
          <a:off x="807534" y="737916"/>
          <a:ext cx="9814932" cy="7096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71761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Wykres 6" descr="Wykres słupkowy przedstawiający zestawienie głosów ważnych i nieważnych oddanych w ramach puli powiatu sieradzkiego w głosowaniu na zadania budżetu obywatelskiego województwa łódzkiego na 2025 rok">
            <a:extLst>
              <a:ext uri="{FF2B5EF4-FFF2-40B4-BE49-F238E27FC236}">
                <a16:creationId xmlns:a16="http://schemas.microsoft.com/office/drawing/2014/main" id="{48207820-B022-439E-865C-7672761518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8967043"/>
              </p:ext>
            </p:extLst>
          </p:nvPr>
        </p:nvGraphicFramePr>
        <p:xfrm>
          <a:off x="807534" y="737916"/>
          <a:ext cx="9814932" cy="7096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102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Wykres 6" descr="Wykres słupkowy przedstawiający zestawienie głosów ważnych i nieważnych oddanych w ramach puli powiatu tomaszowskiego w głosowaniu na zadania budżetu obywatelskiego województwa łódzkiego na 2025 rok">
            <a:extLst>
              <a:ext uri="{FF2B5EF4-FFF2-40B4-BE49-F238E27FC236}">
                <a16:creationId xmlns:a16="http://schemas.microsoft.com/office/drawing/2014/main" id="{48207820-B022-439E-865C-7672761518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8548356"/>
              </p:ext>
            </p:extLst>
          </p:nvPr>
        </p:nvGraphicFramePr>
        <p:xfrm>
          <a:off x="807534" y="737916"/>
          <a:ext cx="9814932" cy="7096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6247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Wykres 6" descr="Wykres słupkowy przedstawiający zestawienie głosów ważnych i nieważnych oddanych w ramach puli powiatu wieluńskiego w głosowaniu na zadania budżetu obywatelskiego województwa łódzkiego na 2025 rok">
            <a:extLst>
              <a:ext uri="{FF2B5EF4-FFF2-40B4-BE49-F238E27FC236}">
                <a16:creationId xmlns:a16="http://schemas.microsoft.com/office/drawing/2014/main" id="{48207820-B022-439E-865C-7672761518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3368885"/>
              </p:ext>
            </p:extLst>
          </p:nvPr>
        </p:nvGraphicFramePr>
        <p:xfrm>
          <a:off x="807534" y="737916"/>
          <a:ext cx="9814932" cy="7096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57522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Wykres 6" descr="Wykres słupkowy przedstawiający zestawienie głosów ważnych i nieważnych oddanych w ramach puli powiatu Miasto Łódź w głosowaniu na zadania budżetu obywatelskiego województwa łódzkiego na 2025 rok">
            <a:extLst>
              <a:ext uri="{FF2B5EF4-FFF2-40B4-BE49-F238E27FC236}">
                <a16:creationId xmlns:a16="http://schemas.microsoft.com/office/drawing/2014/main" id="{48207820-B022-439E-865C-7672761518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3809984"/>
              </p:ext>
            </p:extLst>
          </p:nvPr>
        </p:nvGraphicFramePr>
        <p:xfrm>
          <a:off x="807534" y="737916"/>
          <a:ext cx="9814932" cy="7096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73080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 descr="Tabela przedstawia przyczyny nieważności głosów oddanych w ramach budżetu obywatelskiego łódzkie na plus na 2025 rok "/>
          <p:cNvSpPr txBox="1"/>
          <p:nvPr/>
        </p:nvSpPr>
        <p:spPr>
          <a:xfrm>
            <a:off x="1899556" y="2327742"/>
            <a:ext cx="7630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latin typeface="Arial" panose="020B0604020202020204" pitchFamily="34" charset="0"/>
                <a:cs typeface="Arial" panose="020B0604020202020204" pitchFamily="34" charset="0"/>
              </a:rPr>
              <a:t>Przyczyny nieważności głosów</a:t>
            </a:r>
          </a:p>
        </p:txBody>
      </p:sp>
      <p:graphicFrame>
        <p:nvGraphicFramePr>
          <p:cNvPr id="5" name="Symbol zastępczy zawartości 3">
            <a:extLst>
              <a:ext uri="{FF2B5EF4-FFF2-40B4-BE49-F238E27FC236}">
                <a16:creationId xmlns:a16="http://schemas.microsoft.com/office/drawing/2014/main" id="{BAF44191-2B39-4DE3-B20B-3699CCF71B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5752922"/>
              </p:ext>
            </p:extLst>
          </p:nvPr>
        </p:nvGraphicFramePr>
        <p:xfrm>
          <a:off x="457200" y="3752738"/>
          <a:ext cx="10515600" cy="1067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8400">
                  <a:extLst>
                    <a:ext uri="{9D8B030D-6E8A-4147-A177-3AD203B41FA5}">
                      <a16:colId xmlns:a16="http://schemas.microsoft.com/office/drawing/2014/main" val="2462930842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1991717549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729381499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3775698592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1459647057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95794878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990741861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3098895227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104994250"/>
                    </a:ext>
                  </a:extLst>
                </a:gridCol>
              </a:tblGrid>
              <a:tr h="59488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</a:rPr>
                        <a:t>Brak danych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</a:rPr>
                        <a:t>Brak podpisu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</a:rPr>
                        <a:t>Duplikat karty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</a:rPr>
                        <a:t>Nieprawidłowe wypełnienie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</a:rPr>
                        <a:t>Nieprawidłowy druk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</a:rPr>
                        <a:t>Nie w terminie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</a:rPr>
                        <a:t>Zła data urodzenia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</a:rPr>
                        <a:t>Zły adres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</a:rPr>
                        <a:t>Zły projekt zadania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51356780"/>
                  </a:ext>
                </a:extLst>
              </a:tr>
              <a:tr h="47213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u="none" strike="noStrike" dirty="0">
                          <a:effectLst/>
                        </a:rPr>
                        <a:t>3 085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u="none" strike="noStrike" dirty="0">
                          <a:effectLst/>
                        </a:rPr>
                        <a:t>270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u="none" strike="noStrike" dirty="0">
                          <a:effectLst/>
                        </a:rPr>
                        <a:t>3 069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u="none" strike="noStrike" dirty="0">
                          <a:effectLst/>
                        </a:rPr>
                        <a:t>338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u="none" strike="noStrike" dirty="0">
                          <a:effectLst/>
                        </a:rPr>
                        <a:t>11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u="none" strike="noStrike" dirty="0">
                          <a:effectLst/>
                        </a:rPr>
                        <a:t>7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u="none" strike="noStrike" dirty="0">
                          <a:effectLst/>
                        </a:rPr>
                        <a:t>261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u="none" strike="noStrike" dirty="0">
                          <a:effectLst/>
                        </a:rPr>
                        <a:t>97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u="none" strike="noStrike" dirty="0">
                          <a:effectLst/>
                        </a:rPr>
                        <a:t>75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10562668"/>
                  </a:ext>
                </a:extLst>
              </a:tr>
            </a:tbl>
          </a:graphicData>
        </a:graphic>
      </p:graphicFrame>
      <p:pic>
        <p:nvPicPr>
          <p:cNvPr id="3" name="Obraz 2">
            <a:extLst>
              <a:ext uri="{FF2B5EF4-FFF2-40B4-BE49-F238E27FC236}">
                <a16:creationId xmlns:a16="http://schemas.microsoft.com/office/drawing/2014/main" id="{20806DE0-4868-4C3C-97A1-1A5A066AB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7677" y="5925718"/>
            <a:ext cx="4214646" cy="100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142489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218</Words>
  <Application>Microsoft Office PowerPoint</Application>
  <PresentationFormat>Niestandardowy</PresentationFormat>
  <Paragraphs>133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3" baseType="lpstr">
      <vt:lpstr>Arial</vt:lpstr>
      <vt:lpstr>Calibri</vt:lpstr>
      <vt:lpstr>1_Motyw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ArEk</dc:creator>
  <cp:lastModifiedBy>Katarzyna Bednarek-Mogińska</cp:lastModifiedBy>
  <cp:revision>38</cp:revision>
  <cp:lastPrinted>2022-08-25T10:20:51Z</cp:lastPrinted>
  <dcterms:created xsi:type="dcterms:W3CDTF">2021-03-24T10:01:40Z</dcterms:created>
  <dcterms:modified xsi:type="dcterms:W3CDTF">2024-09-18T13:16:09Z</dcterms:modified>
</cp:coreProperties>
</file>